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72" r:id="rId11"/>
    <p:sldId id="264" r:id="rId12"/>
    <p:sldId id="273" r:id="rId13"/>
    <p:sldId id="266" r:id="rId14"/>
    <p:sldId id="267" r:id="rId15"/>
    <p:sldId id="268" r:id="rId16"/>
    <p:sldId id="274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66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80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899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6603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822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8708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2959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697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47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225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563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309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89000"/>
              </a:schemeClr>
            </a:gs>
            <a:gs pos="23000">
              <a:schemeClr val="accent3">
                <a:lumMod val="89000"/>
              </a:schemeClr>
            </a:gs>
            <a:gs pos="69000">
              <a:schemeClr val="accent3">
                <a:lumMod val="75000"/>
              </a:schemeClr>
            </a:gs>
            <a:gs pos="97000">
              <a:schemeClr val="accent3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C489E-2CA6-48D0-80E8-79FDFC84749D}" type="datetimeFigureOut">
              <a:rPr lang="nl-NL" smtClean="0"/>
              <a:t>20-11-2016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ECD2B-467F-4E0F-BB38-4E640B825F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4760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okuXnx9BgSY" TargetMode="External"/><Relationship Id="rId2" Type="http://schemas.openxmlformats.org/officeDocument/2006/relationships/hyperlink" Target="https://youtu.be/MDg4eGsNge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66C057zZH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VP15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H3 </a:t>
            </a:r>
            <a:r>
              <a:rPr lang="nl-NL" dirty="0" smtClean="0"/>
              <a:t>Zorgvragers met osteoporose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21 nov 2016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423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14041" y="354795"/>
            <a:ext cx="8904806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63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Richt zich op: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1 pijnbestrijding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2 </a:t>
            </a:r>
            <a:r>
              <a:rPr lang="nl-NL" dirty="0" smtClean="0"/>
              <a:t>tegengaan </a:t>
            </a:r>
            <a:r>
              <a:rPr lang="nl-NL" dirty="0" smtClean="0"/>
              <a:t>van verder botverlies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3 </a:t>
            </a:r>
            <a:r>
              <a:rPr lang="nl-NL" dirty="0" smtClean="0"/>
              <a:t>voorkomen </a:t>
            </a:r>
            <a:r>
              <a:rPr lang="nl-NL" dirty="0" smtClean="0"/>
              <a:t>van verdere botbreuken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Evt. acties kunnen zijn:…….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495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Acties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Meer bewegen/belasten</a:t>
            </a:r>
          </a:p>
          <a:p>
            <a:r>
              <a:rPr lang="nl-NL" dirty="0" smtClean="0"/>
              <a:t>Pijnmedicatie (morfine achtige preparaten)</a:t>
            </a:r>
          </a:p>
          <a:p>
            <a:r>
              <a:rPr lang="nl-NL" dirty="0" smtClean="0"/>
              <a:t>Goede voeding</a:t>
            </a:r>
          </a:p>
          <a:p>
            <a:r>
              <a:rPr lang="nl-NL" dirty="0" smtClean="0"/>
              <a:t>Extra calcium / vit. D / zonlicht</a:t>
            </a:r>
          </a:p>
          <a:p>
            <a:r>
              <a:rPr lang="nl-NL" dirty="0" smtClean="0"/>
              <a:t>Andere medicatie aanpassen</a:t>
            </a:r>
          </a:p>
          <a:p>
            <a:r>
              <a:rPr lang="nl-NL" dirty="0" smtClean="0"/>
              <a:t>Medicatie die osteoporose tegen gaan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275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Amputatie </a:t>
            </a:r>
            <a:r>
              <a:rPr lang="nl-NL" dirty="0" smtClean="0"/>
              <a:t>van de ledematen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Redenen</a:t>
            </a:r>
            <a:r>
              <a:rPr lang="nl-NL" dirty="0" smtClean="0"/>
              <a:t>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1	ernstige doorbloedingsstoornissen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2	na </a:t>
            </a:r>
            <a:r>
              <a:rPr lang="nl-NL" dirty="0" smtClean="0"/>
              <a:t>ongeval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3	na ongelukken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4	</a:t>
            </a:r>
            <a:r>
              <a:rPr lang="nl-NL" dirty="0" smtClean="0"/>
              <a:t>kwaadaardige </a:t>
            </a:r>
            <a:r>
              <a:rPr lang="nl-NL" dirty="0" smtClean="0"/>
              <a:t>gezwel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5	bij snel voortschrijdende infecties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6	na </a:t>
            </a:r>
            <a:r>
              <a:rPr lang="nl-NL" dirty="0" smtClean="0"/>
              <a:t>giftige </a:t>
            </a:r>
            <a:r>
              <a:rPr lang="nl-NL" dirty="0" smtClean="0"/>
              <a:t>beet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8234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Amputatie</a:t>
            </a:r>
            <a:r>
              <a:rPr lang="nl-NL" dirty="0" smtClean="0"/>
              <a:t> </a:t>
            </a:r>
            <a:r>
              <a:rPr lang="nl-NL" dirty="0" smtClean="0"/>
              <a:t>onderbeen</a:t>
            </a:r>
            <a:r>
              <a:rPr lang="nl-NL" dirty="0" smtClean="0">
                <a:sym typeface="Wingdings" panose="05000000000000000000" pitchFamily="2" charset="2"/>
              </a:rPr>
              <a:t> </a:t>
            </a:r>
            <a:r>
              <a:rPr lang="nl-NL" dirty="0" smtClean="0">
                <a:sym typeface="Wingdings" panose="05000000000000000000" pitchFamily="2" charset="2"/>
              </a:rPr>
              <a:t>stomp</a:t>
            </a:r>
          </a:p>
          <a:p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hlinkClick r:id="rId3"/>
              </a:rPr>
              <a:t>Prothese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430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Verschillende prothesen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 de arm: </a:t>
            </a:r>
            <a:r>
              <a:rPr lang="nl-NL" dirty="0" err="1" smtClean="0">
                <a:hlinkClick r:id="rId2"/>
              </a:rPr>
              <a:t>myo</a:t>
            </a:r>
            <a:r>
              <a:rPr lang="nl-NL" dirty="0" smtClean="0">
                <a:hlinkClick r:id="rId2"/>
              </a:rPr>
              <a:t>-elektrische </a:t>
            </a:r>
            <a:r>
              <a:rPr lang="nl-NL" dirty="0" smtClean="0">
                <a:hlinkClick r:id="rId2"/>
              </a:rPr>
              <a:t>prothesen</a:t>
            </a:r>
            <a:endParaRPr lang="nl-NL" dirty="0" smtClean="0"/>
          </a:p>
          <a:p>
            <a:r>
              <a:rPr lang="nl-NL" dirty="0" smtClean="0"/>
              <a:t>Prothesen voor de been</a:t>
            </a:r>
          </a:p>
          <a:p>
            <a:r>
              <a:rPr lang="nl-NL" dirty="0" smtClean="0"/>
              <a:t>Cosmetische prothesen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38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Idem vanmorgen: schema maken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4591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Benoemen wat </a:t>
            </a:r>
            <a:r>
              <a:rPr lang="nl-NL" dirty="0" smtClean="0"/>
              <a:t>osteoporose </a:t>
            </a:r>
            <a:r>
              <a:rPr lang="nl-NL" dirty="0" smtClean="0"/>
              <a:t>is en de gevolgen</a:t>
            </a:r>
          </a:p>
          <a:p>
            <a:endParaRPr lang="nl-NL" dirty="0" smtClean="0"/>
          </a:p>
          <a:p>
            <a:r>
              <a:rPr lang="nl-NL" dirty="0" smtClean="0"/>
              <a:t>Benoemen wat een </a:t>
            </a:r>
            <a:r>
              <a:rPr lang="nl-NL" dirty="0" smtClean="0"/>
              <a:t>amputatie </a:t>
            </a:r>
            <a:r>
              <a:rPr lang="nl-NL" dirty="0" smtClean="0"/>
              <a:t>inhoud en wanneer amputatie noodzakelijk is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Osteoporose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Osteoporose betekent letterlijk…………….</a:t>
            </a:r>
          </a:p>
          <a:p>
            <a:r>
              <a:rPr lang="nl-NL" dirty="0" smtClean="0"/>
              <a:t>Verlies van steeds meer botmineralen vooral………….</a:t>
            </a:r>
          </a:p>
          <a:p>
            <a:r>
              <a:rPr lang="nl-NL" dirty="0" smtClean="0"/>
              <a:t>Grote belasting wordt een </a:t>
            </a:r>
            <a:r>
              <a:rPr lang="nl-NL" dirty="0" smtClean="0"/>
              <a:t>probleem, gevaar voor……..</a:t>
            </a:r>
            <a:endParaRPr lang="nl-NL" dirty="0" smtClean="0"/>
          </a:p>
          <a:p>
            <a:r>
              <a:rPr lang="nl-NL" dirty="0" smtClean="0"/>
              <a:t>Inzakken </a:t>
            </a:r>
            <a:r>
              <a:rPr lang="nl-NL" dirty="0" smtClean="0"/>
              <a:t>van ……………………..</a:t>
            </a:r>
          </a:p>
          <a:p>
            <a:r>
              <a:rPr lang="nl-NL" dirty="0" smtClean="0"/>
              <a:t>Leeftijdgebonden, door ……..</a:t>
            </a:r>
            <a:endParaRPr lang="nl-NL" dirty="0" smtClean="0"/>
          </a:p>
          <a:p>
            <a:r>
              <a:rPr lang="nl-NL" dirty="0" smtClean="0"/>
              <a:t>Komt meer voor bij</a:t>
            </a:r>
            <a:r>
              <a:rPr lang="nl-NL" dirty="0" smtClean="0"/>
              <a:t>……………..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5530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Osteoporose betekent </a:t>
            </a:r>
            <a:r>
              <a:rPr lang="nl-NL" dirty="0" smtClean="0"/>
              <a:t>letterlijk </a:t>
            </a:r>
            <a:r>
              <a:rPr lang="nl-NL" dirty="0" smtClean="0">
                <a:solidFill>
                  <a:srgbClr val="FF0000"/>
                </a:solidFill>
              </a:rPr>
              <a:t>‘poreus bot’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Verlies van steeds meer botmineralen </a:t>
            </a:r>
            <a:r>
              <a:rPr lang="nl-NL" dirty="0" smtClean="0"/>
              <a:t>vooral </a:t>
            </a:r>
            <a:r>
              <a:rPr lang="nl-NL" dirty="0" smtClean="0">
                <a:solidFill>
                  <a:srgbClr val="FF0000"/>
                </a:solidFill>
              </a:rPr>
              <a:t>kalk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Grote belasting wordt een probleem, gevaar </a:t>
            </a:r>
            <a:r>
              <a:rPr lang="nl-NL" dirty="0" smtClean="0"/>
              <a:t>voor </a:t>
            </a:r>
            <a:r>
              <a:rPr lang="nl-NL" dirty="0" smtClean="0">
                <a:solidFill>
                  <a:srgbClr val="FF0000"/>
                </a:solidFill>
              </a:rPr>
              <a:t>botbreuken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Inzakken van </a:t>
            </a:r>
            <a:r>
              <a:rPr lang="nl-NL" dirty="0" smtClean="0">
                <a:solidFill>
                  <a:srgbClr val="FF0000"/>
                </a:solidFill>
              </a:rPr>
              <a:t>ruggenwervels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Leeftijdgebonden, door </a:t>
            </a:r>
            <a:r>
              <a:rPr lang="nl-NL" dirty="0" smtClean="0">
                <a:solidFill>
                  <a:srgbClr val="FF0000"/>
                </a:solidFill>
              </a:rPr>
              <a:t>geslachtshormonen</a:t>
            </a:r>
            <a:endParaRPr lang="nl-NL" dirty="0">
              <a:solidFill>
                <a:srgbClr val="FF0000"/>
              </a:solidFill>
            </a:endParaRPr>
          </a:p>
          <a:p>
            <a:r>
              <a:rPr lang="nl-NL" dirty="0"/>
              <a:t>Komt meer voor </a:t>
            </a:r>
            <a:r>
              <a:rPr lang="nl-NL" dirty="0" smtClean="0"/>
              <a:t>bij </a:t>
            </a:r>
            <a:r>
              <a:rPr lang="nl-NL" dirty="0" smtClean="0">
                <a:solidFill>
                  <a:srgbClr val="FF0000"/>
                </a:solidFill>
              </a:rPr>
              <a:t>vrouwen</a:t>
            </a:r>
            <a:endParaRPr lang="nl-NL" dirty="0">
              <a:solidFill>
                <a:srgbClr val="FF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841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Oorzaken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968552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Geslachtshormonen</a:t>
            </a:r>
          </a:p>
          <a:p>
            <a:r>
              <a:rPr lang="nl-NL" dirty="0" smtClean="0"/>
              <a:t>Bijwerkingen medicatie </a:t>
            </a:r>
            <a:r>
              <a:rPr lang="nl-NL" dirty="0" smtClean="0"/>
              <a:t>(prednison)</a:t>
            </a:r>
          </a:p>
          <a:p>
            <a:r>
              <a:rPr lang="nl-NL" dirty="0" smtClean="0"/>
              <a:t>Te </a:t>
            </a:r>
            <a:r>
              <a:rPr lang="nl-NL" dirty="0" smtClean="0"/>
              <a:t>weinig beweging </a:t>
            </a:r>
            <a:endParaRPr lang="nl-NL" dirty="0" smtClean="0"/>
          </a:p>
          <a:p>
            <a:r>
              <a:rPr lang="nl-NL" dirty="0" smtClean="0"/>
              <a:t>Vitamine </a:t>
            </a:r>
            <a:r>
              <a:rPr lang="nl-NL" dirty="0" smtClean="0"/>
              <a:t>D tekort </a:t>
            </a:r>
            <a:endParaRPr lang="nl-NL" dirty="0" smtClean="0"/>
          </a:p>
          <a:p>
            <a:r>
              <a:rPr lang="nl-NL" dirty="0" smtClean="0"/>
              <a:t>Bepaalde ziekten/aandoeningen:</a:t>
            </a:r>
          </a:p>
          <a:p>
            <a:pPr lvl="1"/>
            <a:r>
              <a:rPr lang="nl-NL" dirty="0" smtClean="0"/>
              <a:t>Te hardwerkende schildklier, astma, reuma, darm-/huidziekten, DM, anorexia, levercirrose</a:t>
            </a:r>
          </a:p>
          <a:p>
            <a:r>
              <a:rPr lang="nl-NL" dirty="0" smtClean="0"/>
              <a:t>Overige:</a:t>
            </a:r>
          </a:p>
          <a:p>
            <a:pPr lvl="1"/>
            <a:r>
              <a:rPr lang="nl-NL" dirty="0" err="1" smtClean="0"/>
              <a:t>Onvold</a:t>
            </a:r>
            <a:r>
              <a:rPr lang="nl-NL" dirty="0" smtClean="0"/>
              <a:t>. Ca, roken, veel koffie-, alcoholgebruik, weinig buitenlucht, hoge </a:t>
            </a:r>
            <a:r>
              <a:rPr lang="nl-NL" dirty="0" err="1" smtClean="0"/>
              <a:t>lft</a:t>
            </a:r>
            <a:r>
              <a:rPr lang="nl-NL" dirty="0" smtClean="0"/>
              <a:t>, orgaantransplantatie</a:t>
            </a:r>
          </a:p>
        </p:txBody>
      </p:sp>
    </p:spTree>
    <p:extLst>
      <p:ext uri="{BB962C8B-B14F-4D97-AF65-F5344CB8AC3E}">
        <p14:creationId xmlns:p14="http://schemas.microsoft.com/office/powerpoint/2010/main" val="29321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340768"/>
            <a:ext cx="2286000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297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9"/>
          <a:stretch/>
        </p:blipFill>
        <p:spPr bwMode="auto">
          <a:xfrm>
            <a:off x="266700" y="258685"/>
            <a:ext cx="4881364" cy="3102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488226"/>
            <a:ext cx="5071614" cy="3214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1547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Symptomen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Pas zichtbaar bij een botbreuk</a:t>
            </a:r>
          </a:p>
          <a:p>
            <a:endParaRPr lang="nl-NL" dirty="0"/>
          </a:p>
          <a:p>
            <a:r>
              <a:rPr lang="nl-NL" dirty="0" smtClean="0"/>
              <a:t>Verschijnselen:</a:t>
            </a:r>
          </a:p>
          <a:p>
            <a:pPr marL="0" indent="0">
              <a:buNone/>
            </a:pPr>
            <a:r>
              <a:rPr lang="nl-NL" dirty="0" smtClean="0"/>
              <a:t>	1 </a:t>
            </a:r>
            <a:r>
              <a:rPr lang="nl-NL" dirty="0" smtClean="0"/>
              <a:t>Botbreuken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2 Kleiner wordende </a:t>
            </a:r>
            <a:r>
              <a:rPr lang="nl-NL" dirty="0" smtClean="0"/>
              <a:t>gestalte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	3 </a:t>
            </a:r>
            <a:r>
              <a:rPr lang="nl-NL" dirty="0" smtClean="0"/>
              <a:t>Ademhalingsmoeilijkheden 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4 </a:t>
            </a:r>
            <a:r>
              <a:rPr lang="nl-NL" dirty="0" smtClean="0"/>
              <a:t>Pijn: bot, spier, zenuw (klem)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2438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Diagnose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Na een botbreuk</a:t>
            </a:r>
          </a:p>
          <a:p>
            <a:r>
              <a:rPr lang="nl-NL" dirty="0" smtClean="0"/>
              <a:t>Röntgenfoto van de wervelkolom</a:t>
            </a:r>
          </a:p>
          <a:p>
            <a:r>
              <a:rPr lang="nl-NL" dirty="0" smtClean="0"/>
              <a:t>Botdichtheid meting (tabel volgende dia)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283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230</Words>
  <Application>Microsoft Office PowerPoint</Application>
  <PresentationFormat>Diavoorstelling (4:3)</PresentationFormat>
  <Paragraphs>72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Wingdings</vt:lpstr>
      <vt:lpstr>Kantoorthema</vt:lpstr>
      <vt:lpstr>VP15 H3 Zorgvragers met osteoporose</vt:lpstr>
      <vt:lpstr>Doelstellingen</vt:lpstr>
      <vt:lpstr>Osteoporose</vt:lpstr>
      <vt:lpstr>PowerPoint-presentatie</vt:lpstr>
      <vt:lpstr>Oorzaken</vt:lpstr>
      <vt:lpstr>PowerPoint-presentatie</vt:lpstr>
      <vt:lpstr>PowerPoint-presentatie</vt:lpstr>
      <vt:lpstr>Symptomen</vt:lpstr>
      <vt:lpstr>Diagnose</vt:lpstr>
      <vt:lpstr>PowerPoint-presentatie</vt:lpstr>
      <vt:lpstr>Behandeling</vt:lpstr>
      <vt:lpstr>Acties</vt:lpstr>
      <vt:lpstr>Amputatie van de ledematen</vt:lpstr>
      <vt:lpstr>Behandeling</vt:lpstr>
      <vt:lpstr>Verschillende prothesen</vt:lpstr>
      <vt:lpstr>Opdracht</vt:lpstr>
    </vt:vector>
  </TitlesOfParts>
  <Company>Onderwijsgroep Noord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VVT2 Niv4      p.17 Hfst 3 Zorgvragers met osteoporose</dc:title>
  <dc:creator>W.P. Moella</dc:creator>
  <cp:lastModifiedBy>Esther Scheltens-Flink</cp:lastModifiedBy>
  <cp:revision>19</cp:revision>
  <dcterms:created xsi:type="dcterms:W3CDTF">2015-11-27T04:33:50Z</dcterms:created>
  <dcterms:modified xsi:type="dcterms:W3CDTF">2016-11-20T16:15:03Z</dcterms:modified>
</cp:coreProperties>
</file>